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A79-FA90-4FC8-9D9C-F7763508D5C0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6DCA82-B6FC-40DF-BFCD-CF88CBFA2086}" type="slidenum">
              <a:rPr lang="ar-IQ" smtClean="0"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A79-FA90-4FC8-9D9C-F7763508D5C0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CA82-B6FC-40DF-BFCD-CF88CBFA2086}" type="slidenum">
              <a:rPr lang="ar-IQ" smtClean="0"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6DCA82-B6FC-40DF-BFCD-CF88CBFA2086}" type="slidenum">
              <a:rPr lang="ar-IQ" smtClean="0"/>
              <a:t>‹#›</a:t>
            </a:fld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A79-FA90-4FC8-9D9C-F7763508D5C0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A79-FA90-4FC8-9D9C-F7763508D5C0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6DCA82-B6FC-40DF-BFCD-CF88CBFA2086}" type="slidenum">
              <a:rPr lang="ar-IQ" smtClean="0"/>
              <a:t>‹#›</a:t>
            </a:fld>
            <a:endParaRPr lang="ar-IQ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A79-FA90-4FC8-9D9C-F7763508D5C0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6DCA82-B6FC-40DF-BFCD-CF88CBFA2086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B3A6A79-FA90-4FC8-9D9C-F7763508D5C0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DCA82-B6FC-40DF-BFCD-CF88CBFA2086}" type="slidenum">
              <a:rPr lang="ar-IQ" smtClean="0"/>
              <a:t>‹#›</a:t>
            </a:fld>
            <a:endParaRPr lang="ar-IQ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A79-FA90-4FC8-9D9C-F7763508D5C0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IQ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6DCA82-B6FC-40DF-BFCD-CF88CBFA2086}" type="slidenum">
              <a:rPr lang="ar-IQ" smtClean="0"/>
              <a:t>‹#›</a:t>
            </a:fld>
            <a:endParaRPr lang="ar-IQ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A79-FA90-4FC8-9D9C-F7763508D5C0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6DCA82-B6FC-40DF-BFCD-CF88CBFA208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A79-FA90-4FC8-9D9C-F7763508D5C0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6DCA82-B6FC-40DF-BFCD-CF88CBFA2086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6DCA82-B6FC-40DF-BFCD-CF88CBFA2086}" type="slidenum">
              <a:rPr lang="ar-IQ" smtClean="0"/>
              <a:t>‹#›</a:t>
            </a:fld>
            <a:endParaRPr lang="ar-IQ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A6A79-FA90-4FC8-9D9C-F7763508D5C0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6DCA82-B6FC-40DF-BFCD-CF88CBFA2086}" type="slidenum">
              <a:rPr lang="ar-IQ" smtClean="0"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B3A6A79-FA90-4FC8-9D9C-F7763508D5C0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B3A6A79-FA90-4FC8-9D9C-F7763508D5C0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IQ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6DCA82-B6FC-40DF-BFCD-CF88CBFA2086}" type="slidenum">
              <a:rPr lang="ar-IQ" smtClean="0"/>
              <a:t>‹#›</a:t>
            </a:fld>
            <a:endParaRPr lang="ar-IQ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/>
          </a:bodyPr>
          <a:lstStyle/>
          <a:p>
            <a:r>
              <a:rPr lang="en-US" sz="3200" dirty="0"/>
              <a:t>Group RNA and DNA virus</a:t>
            </a:r>
            <a:r>
              <a:rPr lang="en-US" sz="3200" dirty="0" smtClean="0">
                <a:latin typeface="Berlin Sans FB" pitchFamily="34" charset="0"/>
              </a:rPr>
              <a:t/>
            </a:r>
            <a:br>
              <a:rPr lang="en-US" sz="3200" dirty="0" smtClean="0">
                <a:latin typeface="Berlin Sans FB" pitchFamily="34" charset="0"/>
              </a:rPr>
            </a:br>
            <a:r>
              <a:rPr lang="en-US" sz="3200" dirty="0" smtClean="0">
                <a:latin typeface="Berlin Sans FB" pitchFamily="34" charset="0"/>
              </a:rPr>
              <a:t>Lecture </a:t>
            </a:r>
            <a:r>
              <a:rPr lang="en-US" sz="3200" dirty="0" smtClean="0">
                <a:latin typeface="Berlin Sans FB" pitchFamily="34" charset="0"/>
              </a:rPr>
              <a:t>8</a:t>
            </a:r>
            <a:endParaRPr lang="ar-IQ" sz="3200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/>
          </a:bodyPr>
          <a:lstStyle/>
          <a:p>
            <a:pPr lvl="0" rtl="0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Prof. Dr.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Munira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Ch.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Ismaeel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rtl="0"/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</a:rPr>
              <a:t>Ass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. Prof. Dr.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Israa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AJ Ibrahim</a:t>
            </a:r>
            <a:endParaRPr lang="ar-IQ" dirty="0">
              <a:solidFill>
                <a:prstClr val="black"/>
              </a:solidFill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842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Viruses and Cancer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 rtl="0"/>
            <a:r>
              <a:rPr lang="en-US" dirty="0"/>
              <a:t>DNA and RNA viruses cause tumors in humans. Oncogenic viruses include hepatitis B (DNA), hepatitis C (RNA) — hepatocellular carcinoma, and papillomavirus (DNA) — cervical cancer. The Epstein-Barr virus (EBV), a DNA virus, is associated with the development of both lymphoid and epithelial tumors.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6620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en-US" dirty="0" smtClean="0"/>
              <a:t>Group RNA and DNA virus   </a:t>
            </a:r>
            <a:r>
              <a:rPr lang="en-US" sz="2400" dirty="0" err="1" smtClean="0"/>
              <a:t>Lec</a:t>
            </a:r>
            <a:r>
              <a:rPr lang="en-US" sz="2400" dirty="0" smtClean="0"/>
              <a:t>. 8</a:t>
            </a:r>
            <a:endParaRPr lang="ar-IQ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47268"/>
            <a:ext cx="4876800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9122" y="5229200"/>
            <a:ext cx="8136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Prof. Dr. </a:t>
            </a:r>
            <a:r>
              <a:rPr lang="en-US" b="1" dirty="0" err="1"/>
              <a:t>Munira</a:t>
            </a:r>
            <a:r>
              <a:rPr lang="en-US" b="1" dirty="0"/>
              <a:t> Ch. </a:t>
            </a:r>
            <a:r>
              <a:rPr lang="en-US" b="1" dirty="0" err="1"/>
              <a:t>Ismaeel</a:t>
            </a:r>
            <a:r>
              <a:rPr lang="en-US" b="1" dirty="0"/>
              <a:t>  and Ass. Prof. Dr. </a:t>
            </a:r>
            <a:r>
              <a:rPr lang="en-US" b="1" dirty="0" err="1"/>
              <a:t>Israa</a:t>
            </a:r>
            <a:r>
              <a:rPr lang="en-US" b="1" dirty="0"/>
              <a:t> AJ Ibrahim</a:t>
            </a:r>
          </a:p>
        </p:txBody>
      </p:sp>
    </p:spTree>
    <p:extLst>
      <p:ext uri="{BB962C8B-B14F-4D97-AF65-F5344CB8AC3E}">
        <p14:creationId xmlns:p14="http://schemas.microsoft.com/office/powerpoint/2010/main" val="39053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68760"/>
            <a:ext cx="8534400" cy="438872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Viruses are grouped according to the type of nucleic acid into:</a:t>
            </a:r>
            <a:r>
              <a:rPr lang="ar-IQ" sz="3200" dirty="0"/>
              <a:t/>
            </a:r>
            <a:br>
              <a:rPr lang="ar-IQ" sz="3200" dirty="0"/>
            </a:b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RNA </a:t>
            </a:r>
            <a:r>
              <a:rPr lang="en-US" dirty="0" smtClean="0"/>
              <a:t>Viruses</a:t>
            </a:r>
          </a:p>
          <a:p>
            <a:pPr marL="0" indent="0" algn="just" rtl="0">
              <a:buNone/>
            </a:pPr>
            <a:r>
              <a:rPr lang="en-US" dirty="0" smtClean="0"/>
              <a:t>An </a:t>
            </a:r>
            <a:r>
              <a:rPr lang="en-US" dirty="0"/>
              <a:t>RNA virus is a virus that has RNA (ribonucleic acid) as its genetic material. This nucleic acid is usually single-stranded RNA (</a:t>
            </a:r>
            <a:r>
              <a:rPr lang="en-US" dirty="0" err="1"/>
              <a:t>ssRNA</a:t>
            </a:r>
            <a:r>
              <a:rPr lang="en-US" dirty="0"/>
              <a:t>) but may be double-stranded RNA (</a:t>
            </a:r>
            <a:r>
              <a:rPr lang="en-US" dirty="0" err="1"/>
              <a:t>dsRNA</a:t>
            </a:r>
            <a:r>
              <a:rPr lang="en-US" dirty="0"/>
              <a:t>). Notable human diseases caused by RNA viruses include Ebola </a:t>
            </a:r>
            <a:r>
              <a:rPr lang="en-US" dirty="0" err="1"/>
              <a:t>hemorrhoragic</a:t>
            </a:r>
            <a:r>
              <a:rPr lang="en-US" dirty="0"/>
              <a:t> fever, SARS, the common cold, influenza, hepatitis C, West Nile fever, polio and measles.</a:t>
            </a:r>
          </a:p>
          <a:p>
            <a:pPr marL="0" indent="0" algn="l" rtl="0">
              <a:buNone/>
            </a:pPr>
            <a:endParaRPr lang="ar-IQ" dirty="0" smtClean="0"/>
          </a:p>
          <a:p>
            <a:pPr marL="0" indent="0" algn="l" rtl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61461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Orthomyxoviridae</a:t>
            </a:r>
            <a:r>
              <a:rPr lang="en-US" sz="3200" dirty="0"/>
              <a:t> - Influenza Viruses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lnSpcReduction="10000"/>
          </a:bodyPr>
          <a:lstStyle/>
          <a:p>
            <a:pPr algn="just" rtl="0"/>
            <a:r>
              <a:rPr lang="en-US" dirty="0" smtClean="0"/>
              <a:t>enveloped </a:t>
            </a:r>
            <a:r>
              <a:rPr lang="en-US" dirty="0"/>
              <a:t>RNA viruses; protein spikes in envelope; its RNA is divided into 8 separate pieces, each one packaged in a helical capsid</a:t>
            </a:r>
          </a:p>
          <a:p>
            <a:pPr algn="just" rtl="0"/>
            <a:r>
              <a:rPr lang="en-US" dirty="0" smtClean="0"/>
              <a:t>Flu </a:t>
            </a:r>
            <a:r>
              <a:rPr lang="en-US" dirty="0"/>
              <a:t>viruses; 3 types (A, B, C); A is the most common, infecting many species of animals, including humans; A is responsible for many pandemics (worldwide epidemics); B &amp; C only infect humans &amp; do not cause pandemics; Outbreaks of B occur every 2-3 years; C causes mild cold-like illnesses.</a:t>
            </a:r>
          </a:p>
          <a:p>
            <a:pPr algn="l" rtl="0"/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76672"/>
            <a:ext cx="2426678" cy="150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Influenza Viruses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 rtl="0"/>
            <a:r>
              <a:rPr lang="en-US" dirty="0" smtClean="0"/>
              <a:t>The </a:t>
            </a:r>
            <a:r>
              <a:rPr lang="en-US" dirty="0"/>
              <a:t>influenza </a:t>
            </a:r>
            <a:r>
              <a:rPr lang="en-US" dirty="0" err="1"/>
              <a:t>virion</a:t>
            </a:r>
            <a:r>
              <a:rPr lang="en-US" dirty="0"/>
              <a:t> (as the infectious particle is called) is roughly spherical. It is an enveloped virus – that is, the outer layer is a lipid membrane which is taken from the host cell in which the virus multiplies. Inserted into the lipid membrane are ‘spikes’, which are proteins – actually glycoproteins, because they consist of protein linked to sugars – known as HA (</a:t>
            </a:r>
            <a:r>
              <a:rPr lang="en-US" dirty="0" err="1"/>
              <a:t>hemagglutinin</a:t>
            </a:r>
            <a:r>
              <a:rPr lang="en-US" dirty="0"/>
              <a:t>) and NA (neuraminidase). These are the proteins that determine the subtype of influenza virus, for example:  A/H1N1and H3N1 (swine flu</a:t>
            </a:r>
            <a:r>
              <a:rPr lang="en-US" dirty="0" smtClean="0"/>
              <a:t>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2316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Influenza Viruses </a:t>
            </a:r>
            <a:endParaRPr lang="ar-IQ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78" y="1988840"/>
            <a:ext cx="5700713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42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rtl="0"/>
            <a:r>
              <a:rPr lang="en-US" dirty="0"/>
              <a:t>RNA viruses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5194920" cy="4785395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dirty="0" err="1"/>
              <a:t>Paramyxoviridae</a:t>
            </a:r>
            <a:endParaRPr lang="en-US" b="1" dirty="0"/>
          </a:p>
          <a:p>
            <a:pPr marL="0" indent="0" algn="l" rtl="0">
              <a:buNone/>
            </a:pPr>
            <a:r>
              <a:rPr lang="en-US" dirty="0" smtClean="0"/>
              <a:t>-enveloped </a:t>
            </a:r>
            <a:r>
              <a:rPr lang="en-US" dirty="0"/>
              <a:t>RNA viruses; helical capsid. </a:t>
            </a:r>
          </a:p>
          <a:p>
            <a:pPr marL="0" indent="0" algn="l" rtl="0">
              <a:buNone/>
            </a:pPr>
            <a:r>
              <a:rPr lang="en-US" dirty="0" smtClean="0"/>
              <a:t>-includes </a:t>
            </a:r>
            <a:r>
              <a:rPr lang="en-US" dirty="0"/>
              <a:t>viruses that cause Mumps, Measles, Viral pneumonia, </a:t>
            </a:r>
            <a:r>
              <a:rPr lang="en-US" dirty="0" smtClean="0"/>
              <a:t>Bronchitis</a:t>
            </a:r>
            <a:endParaRPr lang="en-US" dirty="0"/>
          </a:p>
          <a:p>
            <a:pPr algn="l" rtl="0"/>
            <a:r>
              <a:rPr lang="en-US" b="1" dirty="0" err="1"/>
              <a:t>Rhabdoviridae</a:t>
            </a:r>
            <a:endParaRPr lang="en-US" b="1" dirty="0"/>
          </a:p>
          <a:p>
            <a:pPr marL="0" indent="0" algn="l" rtl="0">
              <a:buNone/>
            </a:pPr>
            <a:r>
              <a:rPr lang="en-US" dirty="0" smtClean="0"/>
              <a:t>-enveloped </a:t>
            </a:r>
            <a:r>
              <a:rPr lang="en-US" dirty="0"/>
              <a:t>RNA viruses; helical capsid.</a:t>
            </a:r>
          </a:p>
          <a:p>
            <a:pPr marL="0" indent="0" algn="l" rtl="0">
              <a:buNone/>
            </a:pPr>
            <a:r>
              <a:rPr lang="en-US" dirty="0" smtClean="0"/>
              <a:t>- </a:t>
            </a:r>
            <a:r>
              <a:rPr lang="en-US" dirty="0"/>
              <a:t>includes Rabies virus</a:t>
            </a:r>
            <a:r>
              <a:rPr lang="en-US" dirty="0" smtClean="0"/>
              <a:t>.</a:t>
            </a:r>
            <a:endParaRPr lang="en-US" dirty="0"/>
          </a:p>
          <a:p>
            <a:pPr algn="l" rtl="0"/>
            <a:r>
              <a:rPr lang="en-US" b="1" dirty="0" err="1"/>
              <a:t>Retroviridae</a:t>
            </a:r>
            <a:r>
              <a:rPr lang="en-US" b="1" dirty="0"/>
              <a:t> (Retroviruses)</a:t>
            </a:r>
          </a:p>
          <a:p>
            <a:pPr marL="0" indent="0" algn="l" rtl="0">
              <a:buNone/>
            </a:pPr>
            <a:r>
              <a:rPr lang="en-US" dirty="0" smtClean="0"/>
              <a:t>-large </a:t>
            </a:r>
            <a:r>
              <a:rPr lang="en-US" dirty="0"/>
              <a:t>group of RNA viruses; includes HIV (Human Immunodeficiency Virus) which causes AIDS (acquired immune deficiency syndrome); infects T cells (type of white blood cell).</a:t>
            </a:r>
          </a:p>
          <a:p>
            <a:pPr marL="0" indent="0" algn="l" rtl="0">
              <a:buNone/>
            </a:pPr>
            <a:r>
              <a:rPr lang="en-US" dirty="0" smtClean="0"/>
              <a:t>-capsid </a:t>
            </a:r>
            <a:r>
              <a:rPr lang="en-US" dirty="0"/>
              <a:t>contains 2 copies of the same  RNA molecule (called a diploid virus); capsid also contains the enzyme reverse transcriptase.</a:t>
            </a:r>
          </a:p>
          <a:p>
            <a:pPr algn="l" rtl="0"/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61083"/>
            <a:ext cx="2768600" cy="21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20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Viruses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92897"/>
            <a:ext cx="8229600" cy="2952328"/>
          </a:xfrm>
        </p:spPr>
        <p:txBody>
          <a:bodyPr/>
          <a:lstStyle/>
          <a:p>
            <a:pPr algn="just" rtl="0"/>
            <a:r>
              <a:rPr lang="en-US" dirty="0" smtClean="0"/>
              <a:t>is </a:t>
            </a:r>
            <a:r>
              <a:rPr lang="en-US" dirty="0"/>
              <a:t>a virus that has DNA (ribonucleic acid) as its genetic material. DNA viruses are divided into:  double-stranded DNA viruses (</a:t>
            </a:r>
            <a:r>
              <a:rPr lang="en-US" dirty="0" err="1"/>
              <a:t>eg</a:t>
            </a:r>
            <a:r>
              <a:rPr lang="en-US" dirty="0"/>
              <a:t>, Herpes simplex, poxviruses), single-stranded DNA viruses (</a:t>
            </a:r>
            <a:r>
              <a:rPr lang="en-US" dirty="0" err="1"/>
              <a:t>eg</a:t>
            </a:r>
            <a:r>
              <a:rPr lang="en-US" dirty="0"/>
              <a:t>, parvoviruses).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53051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DNA Viruses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pPr algn="l" rtl="0"/>
            <a:r>
              <a:rPr lang="en-US" b="1" dirty="0" err="1"/>
              <a:t>Herpesviridae</a:t>
            </a:r>
            <a:r>
              <a:rPr lang="en-US" dirty="0"/>
              <a:t> - enveloped; polyhedral capsid; </a:t>
            </a:r>
            <a:r>
              <a:rPr lang="en-US" dirty="0" err="1"/>
              <a:t>dsDNA</a:t>
            </a:r>
            <a:endParaRPr lang="en-US" dirty="0"/>
          </a:p>
          <a:p>
            <a:pPr algn="l" rtl="0"/>
            <a:r>
              <a:rPr lang="en-US" dirty="0"/>
              <a:t>Simplex virus </a:t>
            </a:r>
          </a:p>
          <a:p>
            <a:pPr marL="0" indent="0" algn="l" rtl="0">
              <a:buNone/>
            </a:pPr>
            <a:r>
              <a:rPr lang="en-US" dirty="0" smtClean="0"/>
              <a:t>-Herpes </a:t>
            </a:r>
            <a:r>
              <a:rPr lang="en-US" dirty="0"/>
              <a:t>simplex 1 (oral lesions) and 2 (genital  lesions)</a:t>
            </a:r>
          </a:p>
          <a:p>
            <a:pPr marL="0" indent="0" algn="l" rtl="0">
              <a:buNone/>
            </a:pPr>
            <a:r>
              <a:rPr lang="en-US" dirty="0" smtClean="0"/>
              <a:t>-Tegument </a:t>
            </a:r>
            <a:r>
              <a:rPr lang="en-US" dirty="0"/>
              <a:t>Between the capsid and envelope, consists of viral </a:t>
            </a:r>
            <a:r>
              <a:rPr lang="en-US" dirty="0" smtClean="0"/>
              <a:t>enzymes.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22" y="2204864"/>
            <a:ext cx="327082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0373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</TotalTime>
  <Words>566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Group RNA and DNA virus Lecture 8</vt:lpstr>
      <vt:lpstr>Group RNA and DNA virus   Lec. 8</vt:lpstr>
      <vt:lpstr>Viruses are grouped according to the type of nucleic acid into: </vt:lpstr>
      <vt:lpstr>Orthomyxoviridae - Influenza Viruses </vt:lpstr>
      <vt:lpstr>Influenza Viruses </vt:lpstr>
      <vt:lpstr>Influenza Viruses </vt:lpstr>
      <vt:lpstr>RNA viruses</vt:lpstr>
      <vt:lpstr>DNA Viruses</vt:lpstr>
      <vt:lpstr>DNA Viruses</vt:lpstr>
      <vt:lpstr>Viruses and Cancer</vt:lpstr>
    </vt:vector>
  </TitlesOfParts>
  <Company>Enjoy My Fine Releases.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RNA and DNA virus   Lec. 8</dc:title>
  <dc:creator>DR.Ahmed Saker 2o1O</dc:creator>
  <cp:lastModifiedBy>Nada</cp:lastModifiedBy>
  <cp:revision>10</cp:revision>
  <dcterms:created xsi:type="dcterms:W3CDTF">2018-04-21T18:25:40Z</dcterms:created>
  <dcterms:modified xsi:type="dcterms:W3CDTF">2018-12-04T16:07:07Z</dcterms:modified>
</cp:coreProperties>
</file>